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67" r:id="rId3"/>
    <p:sldId id="266" r:id="rId4"/>
    <p:sldId id="268" r:id="rId5"/>
    <p:sldId id="265" r:id="rId6"/>
    <p:sldId id="269" r:id="rId7"/>
    <p:sldId id="270" r:id="rId8"/>
    <p:sldId id="271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363"/>
          </a:xfrm>
          <a:prstGeom prst="rect">
            <a:avLst/>
          </a:prstGeom>
        </p:spPr>
        <p:txBody>
          <a:bodyPr vert="horz" lIns="91859" tIns="45930" rIns="91859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7363"/>
          </a:xfrm>
          <a:prstGeom prst="rect">
            <a:avLst/>
          </a:prstGeom>
        </p:spPr>
        <p:txBody>
          <a:bodyPr vert="horz" lIns="91859" tIns="45930" rIns="91859" bIns="45930" rtlCol="0"/>
          <a:lstStyle>
            <a:lvl1pPr algn="r">
              <a:defRPr sz="1200"/>
            </a:lvl1pPr>
          </a:lstStyle>
          <a:p>
            <a:fld id="{E2E549DC-E054-4537-9AFF-7199215EE8B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9" tIns="45930" rIns="91859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vert="horz" lIns="91859" tIns="45930" rIns="91859" bIns="4593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7"/>
            <a:ext cx="2971800" cy="497363"/>
          </a:xfrm>
          <a:prstGeom prst="rect">
            <a:avLst/>
          </a:prstGeom>
        </p:spPr>
        <p:txBody>
          <a:bodyPr vert="horz" lIns="91859" tIns="45930" rIns="91859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7"/>
            <a:ext cx="2971800" cy="497363"/>
          </a:xfrm>
          <a:prstGeom prst="rect">
            <a:avLst/>
          </a:prstGeom>
        </p:spPr>
        <p:txBody>
          <a:bodyPr vert="horz" lIns="91859" tIns="45930" rIns="91859" bIns="45930" rtlCol="0" anchor="b"/>
          <a:lstStyle>
            <a:lvl1pPr algn="r">
              <a:defRPr sz="1200"/>
            </a:lvl1pPr>
          </a:lstStyle>
          <a:p>
            <a:fld id="{B7731B42-FCEE-4B51-A29E-1DFAC4C79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5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245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02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45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5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72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96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6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1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22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01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22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1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kgks31.ru/images/cms/data/mkdti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" y="3980680"/>
            <a:ext cx="8915898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598" y="350860"/>
            <a:ext cx="1008112" cy="10585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0" y="47962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400" b="1" dirty="0"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«Государственная жилищная инспекция 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Московской </a:t>
            </a:r>
            <a:r>
              <a:rPr lang="ru-RU" sz="2400" b="1" dirty="0">
                <a:cs typeface="Times New Roman" panose="02020603050405020304" pitchFamily="18" charset="0"/>
              </a:rPr>
              <a:t>области»</a:t>
            </a:r>
            <a:br>
              <a:rPr lang="ru-RU" sz="2400" b="1" dirty="0"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1079"/>
            <a:ext cx="1307845" cy="116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28782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День открытых дверей </a:t>
            </a:r>
          </a:p>
          <a:p>
            <a:pPr algn="ctr"/>
            <a:r>
              <a:rPr lang="ru-RU" sz="2400" dirty="0" smtClean="0"/>
              <a:t>в управляющих компаниях Подмосковья.</a:t>
            </a:r>
          </a:p>
          <a:p>
            <a:pPr algn="ctr"/>
            <a:r>
              <a:rPr lang="ru-RU" sz="2400" dirty="0" smtClean="0"/>
              <a:t>«Использование </a:t>
            </a:r>
            <a:r>
              <a:rPr lang="ru-RU" sz="2400" dirty="0"/>
              <a:t>общего имущества в многоквартирном доме»</a:t>
            </a:r>
          </a:p>
          <a:p>
            <a:pPr algn="ctr"/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73878" y="436510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 июня 2017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498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solie-raion.ru/images/2017/ZHK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568" b="5899"/>
          <a:stretch/>
        </p:blipFill>
        <p:spPr bwMode="auto">
          <a:xfrm>
            <a:off x="532791" y="1897211"/>
            <a:ext cx="818206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89" y="384063"/>
            <a:ext cx="1008112" cy="10585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9512" y="61158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относится </a:t>
            </a:r>
          </a:p>
          <a:p>
            <a:pPr algn="ctr"/>
            <a:r>
              <a:rPr lang="ru-RU" sz="2400" dirty="0" smtClean="0"/>
              <a:t>к общему имуществу многоквартирного дома?</a:t>
            </a:r>
            <a:endParaRPr lang="ru-RU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0" y="42987"/>
            <a:ext cx="1439188" cy="12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95943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tehinstal.ru/wp-content/uploads/2017/05/shema_razvodky_trub_tehinst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4" t="17235"/>
          <a:stretch/>
        </p:blipFill>
        <p:spPr bwMode="auto">
          <a:xfrm>
            <a:off x="7256040" y="3142182"/>
            <a:ext cx="1803432" cy="131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0" y="156542"/>
            <a:ext cx="1008112" cy="10585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23788" y="44707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 НЕ относится </a:t>
            </a:r>
          </a:p>
          <a:p>
            <a:pPr algn="ctr"/>
            <a:r>
              <a:rPr lang="ru-RU" sz="2400" dirty="0" smtClean="0"/>
              <a:t>к общему имуществу многоквартирного дома?</a:t>
            </a:r>
            <a:endParaRPr lang="ru-RU" sz="2400" dirty="0"/>
          </a:p>
        </p:txBody>
      </p:sp>
      <p:pic>
        <p:nvPicPr>
          <p:cNvPr id="2052" name="Picture 4" descr="http://okna-alma.ru/wp-content/uploads/2016/09/panoramnoe-osteklenie-s-panelyami-v-nizhney-chasti-768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40" y="1844824"/>
            <a:ext cx="1656184" cy="124213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165989" y="3279678"/>
            <a:ext cx="1728192" cy="11774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s://myprofitinvest.ru/wp-content/uploads/2014/12/galochk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9374"/>
            <a:ext cx="1008112" cy="13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863077"/>
            <a:ext cx="485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Содержание парапета, застекленной части балкона и козырька собственник осуществляет самостоятельно – это его личное имущество</a:t>
            </a:r>
            <a:endParaRPr lang="ru-RU" dirty="0"/>
          </a:p>
        </p:txBody>
      </p:sp>
      <p:pic>
        <p:nvPicPr>
          <p:cNvPr id="28" name="Picture 10" descr="https://myprofitinvest.ru/wp-content/uploads/2014/12/galochk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7199"/>
            <a:ext cx="1008112" cy="13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396764" y="3086961"/>
            <a:ext cx="526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входит в состав общего имущества поквартирная разводка системы водоснабжения от первого запорного устройства, а также водоотведение от первого стыкового соединения</a:t>
            </a:r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0" y="42987"/>
            <a:ext cx="1439188" cy="12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https://myprofitinvest.ru/wp-content/uploads/2014/12/galochk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4" y="4540931"/>
            <a:ext cx="1008112" cy="13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93115" y="4479997"/>
            <a:ext cx="5263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Участок </a:t>
            </a:r>
            <a:r>
              <a:rPr lang="ru-RU" dirty="0" smtClean="0"/>
              <a:t>земли под </a:t>
            </a:r>
            <a:r>
              <a:rPr lang="ru-RU" dirty="0"/>
              <a:t>строением и вокруг </a:t>
            </a:r>
            <a:r>
              <a:rPr lang="ru-RU" dirty="0" smtClean="0"/>
              <a:t>него, не оформленный в общедолевую собственность </a:t>
            </a:r>
            <a:r>
              <a:rPr lang="ru-RU" dirty="0"/>
              <a:t>жильцов  многоквартирного </a:t>
            </a:r>
            <a:r>
              <a:rPr lang="ru-RU" dirty="0" smtClean="0"/>
              <a:t>дома, </a:t>
            </a:r>
            <a:r>
              <a:rPr lang="ru-RU" dirty="0"/>
              <a:t>принадлежит муниципалитету, </a:t>
            </a:r>
            <a:r>
              <a:rPr lang="ru-RU" dirty="0" smtClean="0"/>
              <a:t>и его </a:t>
            </a:r>
            <a:r>
              <a:rPr lang="ru-RU" dirty="0"/>
              <a:t>содержание </a:t>
            </a:r>
            <a:r>
              <a:rPr lang="ru-RU" dirty="0" smtClean="0"/>
              <a:t>является </a:t>
            </a:r>
            <a:r>
              <a:rPr lang="ru-RU" dirty="0"/>
              <a:t>обязанностью </a:t>
            </a:r>
            <a:r>
              <a:rPr lang="ru-RU" dirty="0" smtClean="0"/>
              <a:t>органа </a:t>
            </a:r>
            <a:r>
              <a:rPr lang="ru-RU" smtClean="0"/>
              <a:t>местного самоуправления</a:t>
            </a:r>
            <a:endParaRPr lang="ru-RU" dirty="0"/>
          </a:p>
        </p:txBody>
      </p:sp>
      <p:pic>
        <p:nvPicPr>
          <p:cNvPr id="1026" name="Picture 2" descr="Придомовая территория многоквартирного дом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70" y="4883139"/>
            <a:ext cx="1878923" cy="132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7144670" y="5285726"/>
            <a:ext cx="1878923" cy="9694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39443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9" y="384063"/>
            <a:ext cx="1008112" cy="10585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9512" y="61158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Газовое хозяйство в жилом доме.</a:t>
            </a:r>
            <a:endParaRPr lang="ru-RU" sz="2400" dirty="0"/>
          </a:p>
          <a:p>
            <a:pPr algn="ctr"/>
            <a:r>
              <a:rPr lang="ru-RU" sz="2400" dirty="0" smtClean="0"/>
              <a:t>Кто за что отвечает?</a:t>
            </a:r>
            <a:endParaRPr lang="ru-RU" sz="2400" dirty="0"/>
          </a:p>
        </p:txBody>
      </p:sp>
      <p:pic>
        <p:nvPicPr>
          <p:cNvPr id="6" name="Picture 8" descr="http://sovetkorolev.ru/sites/default/files/photo_2016-11-29_17-31-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885" r="6008" b="-885"/>
          <a:stretch/>
        </p:blipFill>
        <p:spPr bwMode="auto">
          <a:xfrm>
            <a:off x="179512" y="1850726"/>
            <a:ext cx="8784976" cy="48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2924944"/>
            <a:ext cx="298782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Схема разделения сетей ВДГО/ВКГО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0" y="42987"/>
            <a:ext cx="1439188" cy="12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30716" y="6497661"/>
            <a:ext cx="44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41061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0" y="156542"/>
            <a:ext cx="1008112" cy="10585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323528" y="5486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Начисление платы за коммунальные услуги,</a:t>
            </a:r>
          </a:p>
          <a:p>
            <a:pPr algn="ctr"/>
            <a:r>
              <a:rPr lang="ru-RU" sz="2400" dirty="0" smtClean="0"/>
              <a:t> потребляемые на общедомовые нужды 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528" y="1988840"/>
            <a:ext cx="86409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Коммунальные услуги, потребленные при содержании общего имущества – это услуги, которые идут на поддержание жизнедеятельности дома в целом</a:t>
            </a:r>
            <a:endParaRPr lang="ru-RU" dirty="0"/>
          </a:p>
        </p:txBody>
      </p:sp>
      <p:pic>
        <p:nvPicPr>
          <p:cNvPr id="1028" name="Picture 4" descr="http://k-so.ru/osveshchenie_zkh_4_1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9" y="3209545"/>
            <a:ext cx="1797502" cy="13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2.gorod.lv/images/news_item_in_cifs/pic/267754/big/inx960x640.jpg?v=14596684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"/>
          <a:stretch/>
        </p:blipFill>
        <p:spPr bwMode="auto">
          <a:xfrm>
            <a:off x="7034654" y="3209545"/>
            <a:ext cx="1753448" cy="13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s://myprofitinvest.ru/wp-content/uploads/2014/12/galochka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80588"/>
            <a:ext cx="460498" cy="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s://myprofitinvest.ru/wp-content/uploads/2014/12/galochka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66" y="3141741"/>
            <a:ext cx="460498" cy="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14871" y="3339763"/>
            <a:ext cx="198989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Электроэнергия на освещение, работу лифта, работу насосов и аппаратуры подачи ГВС</a:t>
            </a:r>
            <a:r>
              <a:rPr lang="ru-RU" sz="1300" dirty="0" smtClean="0"/>
              <a:t>, ХВС</a:t>
            </a:r>
            <a:r>
              <a:rPr lang="ru-RU" sz="1300" dirty="0" smtClean="0"/>
              <a:t>, системы отопления, а также прочего оборудования </a:t>
            </a:r>
            <a:endParaRPr lang="ru-RU" sz="1300" dirty="0"/>
          </a:p>
        </p:txBody>
      </p:sp>
      <p:sp>
        <p:nvSpPr>
          <p:cNvPr id="40" name="TextBox 39"/>
          <p:cNvSpPr txBox="1"/>
          <p:nvPr/>
        </p:nvSpPr>
        <p:spPr>
          <a:xfrm>
            <a:off x="4987289" y="3373110"/>
            <a:ext cx="198989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Вода для мытья лестниц и </a:t>
            </a:r>
            <a:r>
              <a:rPr lang="ru-RU" sz="1300" dirty="0" smtClean="0"/>
              <a:t>подъездов, </a:t>
            </a:r>
            <a:r>
              <a:rPr lang="ru-RU" sz="1300" dirty="0" smtClean="0"/>
              <a:t>а также потребляемая на другие технологические нужды многоквартирного дома </a:t>
            </a:r>
            <a:endParaRPr lang="ru-RU" sz="13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3528" y="4826324"/>
            <a:ext cx="8640960" cy="123047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Начисление платы за коммунальные </a:t>
            </a:r>
            <a:r>
              <a:rPr lang="ru-RU" dirty="0"/>
              <a:t>услуги, потребленные при содержании </a:t>
            </a:r>
            <a:r>
              <a:rPr lang="ru-RU"/>
              <a:t>общего </a:t>
            </a:r>
            <a:r>
              <a:rPr lang="ru-RU" smtClean="0"/>
              <a:t>имущества,  </a:t>
            </a:r>
            <a:r>
              <a:rPr lang="ru-RU" dirty="0" err="1" smtClean="0"/>
              <a:t>прямопропорционально</a:t>
            </a:r>
            <a:r>
              <a:rPr lang="ru-RU" dirty="0" smtClean="0"/>
              <a:t> площади конкретной квартиры в конкретном МКД и в общем виде выглядит как произведение объема услуги на тариф</a:t>
            </a:r>
            <a:endParaRPr lang="ru-RU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0" y="42987"/>
            <a:ext cx="1439188" cy="12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57361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0" y="156542"/>
            <a:ext cx="1008112" cy="10585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323528" y="5486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 собственники могут </a:t>
            </a:r>
          </a:p>
          <a:p>
            <a:pPr algn="ctr"/>
            <a:r>
              <a:rPr lang="ru-RU" sz="2400" dirty="0" smtClean="0"/>
              <a:t>использовать общее имущество в МКД?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8512" y="1893610"/>
            <a:ext cx="86409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Собственники помещений содержат общее имущество в МКД за свой счет и могут распоряжаться этим имуществом с целью получения </a:t>
            </a:r>
            <a:r>
              <a:rPr lang="ru-RU" dirty="0" smtClean="0"/>
              <a:t>прибыли</a:t>
            </a:r>
            <a:r>
              <a:rPr lang="ru-RU" dirty="0" smtClean="0"/>
              <a:t>, в том числе передачи этого имущества в пользование иным лицам </a:t>
            </a:r>
            <a:endParaRPr lang="ru-RU" dirty="0"/>
          </a:p>
        </p:txBody>
      </p:sp>
      <p:pic>
        <p:nvPicPr>
          <p:cNvPr id="33" name="Picture 10" descr="https://myprofitinvest.ru/wp-content/uploads/2014/12/galochk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7" y="3102132"/>
            <a:ext cx="460498" cy="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s://myprofitinvest.ru/wp-content/uploads/2014/12/galochk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9" y="4412284"/>
            <a:ext cx="460498" cy="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s://myprofitinvest.ru/wp-content/uploads/2014/12/galochk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3" y="5434756"/>
            <a:ext cx="460498" cy="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28015" y="3148642"/>
            <a:ext cx="609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Аренда нежилых помещений с целью: обустройства офисов, торговых точек, установки платежных терминалов, размещения оборудования операторов связи</a:t>
            </a:r>
            <a:endParaRPr lang="ru-RU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0" y="42987"/>
            <a:ext cx="1439188" cy="12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9304" y="4332920"/>
            <a:ext cx="609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Стены, козырьки подъездов, крыши МКД могут использоваться для установки рекламных конструкций и поверхностей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26453" y="5340044"/>
            <a:ext cx="609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земельном участке могут быть размещены: спортивные и игровые площадки, соответствующее оборудование, конструкции с коммуникационным оборудованием </a:t>
            </a:r>
            <a:endParaRPr lang="ru-RU" dirty="0"/>
          </a:p>
        </p:txBody>
      </p:sp>
      <p:pic>
        <p:nvPicPr>
          <p:cNvPr id="6148" name="Picture 4" descr="http://static.ngs.ru/news/preview/01294824d9d6a9dc6bd7e5cd811aef381bea418a_7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r="4685" b="20529"/>
          <a:stretch/>
        </p:blipFill>
        <p:spPr bwMode="auto">
          <a:xfrm>
            <a:off x="7020272" y="3116460"/>
            <a:ext cx="1647850" cy="11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4geo.ru/images/personal-pages-share/668668663/img1058276757_73297559703799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47" y="4278019"/>
            <a:ext cx="1622537" cy="10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nashdvor-sz.ru/files/catalog/2601/photo_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r="-212" b="30394"/>
          <a:stretch/>
        </p:blipFill>
        <p:spPr bwMode="auto">
          <a:xfrm>
            <a:off x="7076317" y="5396975"/>
            <a:ext cx="1614575" cy="8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63926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0" y="156542"/>
            <a:ext cx="1008112" cy="10585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01932" y="52976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Принятие решения</a:t>
            </a:r>
          </a:p>
          <a:p>
            <a:pPr algn="ctr"/>
            <a:r>
              <a:rPr lang="ru-RU" sz="2400" dirty="0" smtClean="0"/>
              <a:t>об использовании общего имущества в МКД</a:t>
            </a:r>
            <a:endParaRPr lang="ru-RU" sz="2400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0" y="42987"/>
            <a:ext cx="1439188" cy="12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thelawschoolshow.com/listen/wp-content/uploads/2015/11/Roundt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06" y="2891115"/>
            <a:ext cx="1824856" cy="11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51377" y="1917876"/>
            <a:ext cx="6841246" cy="576064"/>
          </a:xfrm>
          <a:prstGeom prst="round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Решение об использовании общего имущества в МКД может быть принято только на общем собрании собственников помещений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2369765">
            <a:off x="3551560" y="2412804"/>
            <a:ext cx="216024" cy="968336"/>
          </a:xfrm>
          <a:prstGeom prst="downArrow">
            <a:avLst/>
          </a:prstGeom>
          <a:solidFill>
            <a:srgbClr val="00CC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9142751">
            <a:off x="5376417" y="2406947"/>
            <a:ext cx="216024" cy="968336"/>
          </a:xfrm>
          <a:prstGeom prst="downArrow">
            <a:avLst/>
          </a:prstGeom>
          <a:solidFill>
            <a:srgbClr val="00CC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99916"/>
            <a:ext cx="3528392" cy="1829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accent1"/>
                </a:solidFill>
              </a:rPr>
              <a:t>Вариант 1.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</a:rPr>
              <a:t>Провести общее собрание собственников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</a:rPr>
              <a:t>За </a:t>
            </a:r>
            <a:r>
              <a:rPr lang="ru-RU" sz="1100" dirty="0">
                <a:solidFill>
                  <a:schemeClr val="tx1"/>
                </a:solidFill>
              </a:rPr>
              <a:t>решение должны отдать голоса не менее 2/3 собственников помещений в </a:t>
            </a:r>
            <a:r>
              <a:rPr lang="ru-RU" sz="1100" dirty="0" smtClean="0">
                <a:solidFill>
                  <a:schemeClr val="tx1"/>
                </a:solidFill>
              </a:rPr>
              <a:t>МКД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</a:rPr>
              <a:t>Оформить протокол решений общего собрания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</a:rPr>
              <a:t>Не позднее чем через 10 дней после проведения собрания передать протокол в управляющую организацию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68077" y="3312882"/>
            <a:ext cx="3528392" cy="19163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accent1"/>
                </a:solidFill>
              </a:rPr>
              <a:t>Вариант 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</a:rPr>
              <a:t>Провести общее собрание </a:t>
            </a:r>
            <a:r>
              <a:rPr lang="ru-RU" sz="1100" dirty="0" smtClean="0">
                <a:solidFill>
                  <a:schemeClr val="tx1"/>
                </a:solidFill>
              </a:rPr>
              <a:t>собственников, на котором принять решение</a:t>
            </a:r>
            <a:r>
              <a:rPr lang="ru-RU" sz="1100" dirty="0"/>
              <a:t> </a:t>
            </a:r>
            <a:r>
              <a:rPr lang="ru-RU" sz="1100" dirty="0" smtClean="0"/>
              <a:t>об </a:t>
            </a:r>
            <a:r>
              <a:rPr lang="ru-RU" sz="1100" dirty="0"/>
              <a:t>определении лиц, которые от имени собственников помещений в многоквартирном доме уполномочены на заключение договоров об использовании общего имущества собственников помещений в </a:t>
            </a:r>
            <a:r>
              <a:rPr lang="ru-RU" sz="1100" dirty="0" smtClean="0"/>
              <a:t>МКД на </a:t>
            </a:r>
            <a:r>
              <a:rPr lang="ru-RU" sz="1100" dirty="0"/>
              <a:t>условиях, определенных решением общего собрания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foneyes.ru/img/picture/Feb/24/c8b55fb50280c52b0fa85919d1212290/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98521"/>
            <a:ext cx="695424" cy="6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4841" y="5512429"/>
            <a:ext cx="666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 получаемой от использования общего имущества прибыли необходимо платить налоги и сборы</a:t>
            </a:r>
            <a:endParaRPr lang="ru-RU" b="1" dirty="0"/>
          </a:p>
        </p:txBody>
      </p:sp>
      <p:pic>
        <p:nvPicPr>
          <p:cNvPr id="2058" name="Picture 10" descr="https://im0-tub-ru.yandex.net/i?id=c8b03ee7033728c2f6019ec2725b347e&amp;n=33&amp;h=128&amp;w=1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24" y="5368509"/>
            <a:ext cx="934168" cy="9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79677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-ocenka.com/_mod_files/ce_images/8._otkrytie_rasch_sch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84888"/>
            <a:ext cx="1602608" cy="16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0" y="156542"/>
            <a:ext cx="1008112" cy="10585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251520" y="70923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Использование денежных средств,</a:t>
            </a:r>
          </a:p>
          <a:p>
            <a:pPr algn="ctr"/>
            <a:r>
              <a:rPr lang="ru-RU" sz="2400" dirty="0" smtClean="0"/>
              <a:t>получаемых от использования общего имущества 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0" y="42987"/>
            <a:ext cx="1439188" cy="12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18965" y="2008200"/>
            <a:ext cx="7297464" cy="708724"/>
          </a:xfrm>
          <a:prstGeom prst="roundRect">
            <a:avLst/>
          </a:prstGeom>
          <a:solidFill>
            <a:srgbClr val="CCFFCC"/>
          </a:solidFill>
          <a:ln w="190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Денежные средства, получаемые от использования общего имущества, по решению общего собрания собственников могут быть направлены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676" y="4221088"/>
            <a:ext cx="3049085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общего имущества собственников помещений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6038" y="2997311"/>
            <a:ext cx="301372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фонда капитального ремонта </a:t>
            </a:r>
          </a:p>
          <a:p>
            <a:pPr algn="ctr"/>
            <a:r>
              <a:rPr lang="ru-RU" dirty="0" smtClean="0"/>
              <a:t>(в виде взносов)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01440" y="5246474"/>
            <a:ext cx="5372621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Оплату работ по содержанию и благоустройству земельного участка, являющегося общим имуществом (придомовой территорией)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68144" y="2997311"/>
            <a:ext cx="266429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Оплату жилищно-коммунальных услуг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65226" y="4221088"/>
            <a:ext cx="266429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Оплату дополнительных услуг, оказываемых УО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65740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704</TotalTime>
  <Words>504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Бурдаков Артем Евгеньевич</dc:creator>
  <cp:lastModifiedBy>Муканова Вита Ильинична</cp:lastModifiedBy>
  <cp:revision>69</cp:revision>
  <cp:lastPrinted>2017-06-15T06:56:26Z</cp:lastPrinted>
  <dcterms:created xsi:type="dcterms:W3CDTF">2017-03-07T08:04:21Z</dcterms:created>
  <dcterms:modified xsi:type="dcterms:W3CDTF">2017-06-15T08:15:22Z</dcterms:modified>
</cp:coreProperties>
</file>